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murzaevmurzabek@gmail.com" initials="a" lastIdx="2" clrIdx="0">
    <p:extLst>
      <p:ext uri="{19B8F6BF-5375-455C-9EA6-DF929625EA0E}">
        <p15:presenceInfo xmlns:p15="http://schemas.microsoft.com/office/powerpoint/2012/main" userId="2f884de33b3973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75F"/>
    <a:srgbClr val="165582"/>
    <a:srgbClr val="928F9E"/>
    <a:srgbClr val="726B7F"/>
    <a:srgbClr val="003F7F"/>
    <a:srgbClr val="838B9B"/>
    <a:srgbClr val="EBEEF2"/>
    <a:srgbClr val="15527D"/>
    <a:srgbClr val="A0B4C2"/>
    <a:srgbClr val="165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98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2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18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3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1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2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4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91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3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4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6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jpg"/><Relationship Id="rId7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2455B4-EEF6-4DD2-99E1-167FEC484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3763808"/>
            <a:ext cx="4005862" cy="654493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Segoe UI Variable Small" pitchFamily="2" charset="0"/>
              </a:rPr>
              <a:t>Full itinerary and detailed information about the trip.</a:t>
            </a:r>
            <a:endParaRPr lang="ru-RU" sz="1800" b="1" dirty="0">
              <a:solidFill>
                <a:schemeClr val="bg1"/>
              </a:solidFill>
              <a:latin typeface="Segoe UI Variable Small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026196-6CB6-48F8-BB85-74F68A5C8D03}"/>
              </a:ext>
            </a:extLst>
          </p:cNvPr>
          <p:cNvSpPr txBox="1"/>
          <p:nvPr/>
        </p:nvSpPr>
        <p:spPr>
          <a:xfrm>
            <a:off x="548640" y="4328457"/>
            <a:ext cx="5051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In the footsteps of ancient Civilizations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20BF9C1-3AB9-47B4-B4E8-B85E94220016}"/>
              </a:ext>
            </a:extLst>
          </p:cNvPr>
          <p:cNvSpPr/>
          <p:nvPr/>
        </p:nvSpPr>
        <p:spPr>
          <a:xfrm>
            <a:off x="548640" y="6494291"/>
            <a:ext cx="2175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HelveticaLTPro-Bold"/>
              </a:rPr>
              <a:t>BEST CHOICE</a:t>
            </a:r>
            <a:endParaRPr lang="en-US" sz="1400" b="1" dirty="0">
              <a:solidFill>
                <a:schemeClr val="bg1"/>
              </a:solidFill>
              <a:latin typeface="HelveticaLTPro-Bold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17FB7C6-E5C2-4399-9565-980A2F9F13A1}"/>
              </a:ext>
            </a:extLst>
          </p:cNvPr>
          <p:cNvSpPr/>
          <p:nvPr/>
        </p:nvSpPr>
        <p:spPr>
          <a:xfrm>
            <a:off x="548640" y="6758727"/>
            <a:ext cx="2175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HelveticaLTPro-Bold"/>
              </a:rPr>
              <a:t>BEST PRICES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61A011A-BDE0-48C5-A8A4-8B2B4E53346D}"/>
              </a:ext>
            </a:extLst>
          </p:cNvPr>
          <p:cNvSpPr/>
          <p:nvPr/>
        </p:nvSpPr>
        <p:spPr>
          <a:xfrm>
            <a:off x="548640" y="7037294"/>
            <a:ext cx="2341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HelveticaLTPro-Bold"/>
              </a:rPr>
              <a:t>RELIABLE TEAM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6B342D-F87B-475B-85E5-B24BEC4E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75" y="156058"/>
            <a:ext cx="2679068" cy="19218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ABFC7E-3A04-4B8F-9ABA-698595CFB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042643"/>
            <a:ext cx="2321469" cy="5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3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F2E1FD-235F-4EC1-BC71-E351CDBAE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209590"/>
            <a:ext cx="1763486" cy="5970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C2267D-E11A-43DC-9C43-3B25C94B7B75}"/>
              </a:ext>
            </a:extLst>
          </p:cNvPr>
          <p:cNvSpPr/>
          <p:nvPr/>
        </p:nvSpPr>
        <p:spPr>
          <a:xfrm>
            <a:off x="2755837" y="1429815"/>
            <a:ext cx="204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C3E50"/>
                </a:solidFill>
                <a:latin typeface="HelveticaLTPro-Bold"/>
              </a:rPr>
              <a:t>Trip itinerary</a:t>
            </a:r>
            <a:endParaRPr lang="ru-RU" sz="2400" b="1" dirty="0">
              <a:solidFill>
                <a:srgbClr val="2C3E50"/>
              </a:solidFill>
              <a:latin typeface="HelveticaLTPro-Bold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7F81404-B4A4-4A1E-B93D-4EE287632EF3}"/>
              </a:ext>
            </a:extLst>
          </p:cNvPr>
          <p:cNvSpPr/>
          <p:nvPr/>
        </p:nvSpPr>
        <p:spPr>
          <a:xfrm>
            <a:off x="571503" y="7610198"/>
            <a:ext cx="2614249" cy="719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Duration:</a:t>
            </a:r>
          </a:p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2 days / 1 night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E77306D-D151-4F7D-9FD9-D0138734E391}"/>
              </a:ext>
            </a:extLst>
          </p:cNvPr>
          <p:cNvSpPr/>
          <p:nvPr/>
        </p:nvSpPr>
        <p:spPr>
          <a:xfrm>
            <a:off x="571502" y="8558568"/>
            <a:ext cx="2614249" cy="719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Total distance:</a:t>
            </a:r>
          </a:p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More than 330 km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1493535-CAFD-4109-88B1-3478210E563B}"/>
              </a:ext>
            </a:extLst>
          </p:cNvPr>
          <p:cNvSpPr/>
          <p:nvPr/>
        </p:nvSpPr>
        <p:spPr>
          <a:xfrm>
            <a:off x="4360546" y="7610198"/>
            <a:ext cx="2614249" cy="719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Tour season:</a:t>
            </a:r>
          </a:p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Year-round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9717791-03B0-4E88-BF53-9C5B4A0DDAAC}"/>
              </a:ext>
            </a:extLst>
          </p:cNvPr>
          <p:cNvSpPr/>
          <p:nvPr/>
        </p:nvSpPr>
        <p:spPr>
          <a:xfrm>
            <a:off x="4360546" y="8525568"/>
            <a:ext cx="2614249" cy="719780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Meals:</a:t>
            </a:r>
          </a:p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On request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FD360294-A8DC-4EAE-B849-DB35D06A0EFB}"/>
              </a:ext>
            </a:extLst>
          </p:cNvPr>
          <p:cNvSpPr/>
          <p:nvPr/>
        </p:nvSpPr>
        <p:spPr>
          <a:xfrm>
            <a:off x="2472712" y="9687472"/>
            <a:ext cx="2614249" cy="719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Transport:</a:t>
            </a:r>
          </a:p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Sedan - Minibus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E5F8ABF7-1A41-4826-8BD8-F10FBF3787FA}"/>
              </a:ext>
            </a:extLst>
          </p:cNvPr>
          <p:cNvCxnSpPr/>
          <p:nvPr/>
        </p:nvCxnSpPr>
        <p:spPr>
          <a:xfrm>
            <a:off x="0" y="112830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7546EB-0984-4509-A29E-F4D39D36C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62" y="2020461"/>
            <a:ext cx="4564748" cy="51974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867605-B8C9-45A4-AEA4-C663F3610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46" y="4619204"/>
            <a:ext cx="530490" cy="2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934783-C749-41C7-8C39-EC1F2F20D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209590"/>
            <a:ext cx="1763486" cy="597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FB03D2-2551-4A88-A803-D08855A20401}"/>
              </a:ext>
            </a:extLst>
          </p:cNvPr>
          <p:cNvSpPr txBox="1"/>
          <p:nvPr/>
        </p:nvSpPr>
        <p:spPr>
          <a:xfrm>
            <a:off x="533715" y="1226542"/>
            <a:ext cx="6492240" cy="338554"/>
          </a:xfrm>
          <a:prstGeom prst="rect">
            <a:avLst/>
          </a:prstGeom>
          <a:solidFill>
            <a:srgbClr val="15527D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 Variable Small" pitchFamily="2" charset="0"/>
              </a:rPr>
              <a:t>Day 1: Khiva, Kyzyl-kala, </a:t>
            </a:r>
            <a:r>
              <a:rPr lang="en-US" sz="1600" dirty="0" err="1">
                <a:solidFill>
                  <a:schemeClr val="bg1"/>
                </a:solidFill>
                <a:latin typeface="Segoe UI Variable Small" pitchFamily="2" charset="0"/>
              </a:rPr>
              <a:t>Toprak</a:t>
            </a:r>
            <a:r>
              <a:rPr lang="en-US" sz="1600" dirty="0">
                <a:solidFill>
                  <a:schemeClr val="bg1"/>
                </a:solidFill>
                <a:latin typeface="Segoe UI Variable Small" pitchFamily="2" charset="0"/>
              </a:rPr>
              <a:t>-kala, </a:t>
            </a:r>
            <a:r>
              <a:rPr lang="en-US" sz="1600" dirty="0" err="1">
                <a:solidFill>
                  <a:schemeClr val="bg1"/>
                </a:solidFill>
                <a:latin typeface="Segoe UI Variable Small" pitchFamily="2" charset="0"/>
              </a:rPr>
              <a:t>Bolshoy</a:t>
            </a:r>
            <a:r>
              <a:rPr lang="en-US" sz="1600" dirty="0">
                <a:solidFill>
                  <a:schemeClr val="bg1"/>
                </a:solidFill>
                <a:latin typeface="Segoe UI Variable Small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egoe UI Variable Small" pitchFamily="2" charset="0"/>
              </a:rPr>
              <a:t>Guldursun</a:t>
            </a:r>
            <a:r>
              <a:rPr lang="en-US" sz="1600" dirty="0">
                <a:solidFill>
                  <a:schemeClr val="bg1"/>
                </a:solidFill>
                <a:latin typeface="Segoe UI Variable Small" pitchFamily="2" charset="0"/>
              </a:rPr>
              <a:t>, Ayaz-kala</a:t>
            </a:r>
            <a:endParaRPr lang="ru-RU" sz="1600" dirty="0">
              <a:solidFill>
                <a:schemeClr val="bg1"/>
              </a:solidFill>
              <a:latin typeface="Segoe UI Variable Small" pitchFamily="2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E7D4469-1F7E-4207-8919-C44A9B7AFB03}"/>
              </a:ext>
            </a:extLst>
          </p:cNvPr>
          <p:cNvSpPr/>
          <p:nvPr/>
        </p:nvSpPr>
        <p:spPr>
          <a:xfrm>
            <a:off x="533716" y="1780459"/>
            <a:ext cx="6492240" cy="836022"/>
          </a:xfrm>
          <a:prstGeom prst="roundRect">
            <a:avLst/>
          </a:prstGeom>
          <a:solidFill>
            <a:srgbClr val="EBEE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4F475F"/>
                </a:solidFill>
              </a:rPr>
              <a:t>Start point:</a:t>
            </a:r>
            <a:endParaRPr lang="ru-RU" dirty="0">
              <a:solidFill>
                <a:srgbClr val="4F475F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3A30B5-8F06-4691-A016-CCCCB3704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5472" y="2084188"/>
            <a:ext cx="128361" cy="2077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D66814-DACA-4C5F-AF4C-80F5F5AA3612}"/>
              </a:ext>
            </a:extLst>
          </p:cNvPr>
          <p:cNvSpPr txBox="1"/>
          <p:nvPr/>
        </p:nvSpPr>
        <p:spPr>
          <a:xfrm>
            <a:off x="2299652" y="2058591"/>
            <a:ext cx="3937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4F475F"/>
                </a:solidFill>
              </a:rPr>
              <a:t>Khiva city</a:t>
            </a:r>
            <a:endParaRPr lang="ru-RU" sz="1400" dirty="0">
              <a:solidFill>
                <a:srgbClr val="4F475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FDDBFC6-F7F5-4E6F-AD4B-3FE32E3A94DB}"/>
              </a:ext>
            </a:extLst>
          </p:cNvPr>
          <p:cNvSpPr/>
          <p:nvPr/>
        </p:nvSpPr>
        <p:spPr>
          <a:xfrm>
            <a:off x="533714" y="2786153"/>
            <a:ext cx="6573519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Segoe UI Variable Small" pitchFamily="2" charset="0"/>
              </a:rPr>
              <a:t>09:00 Our tour starts from the historical city of Khiva.</a:t>
            </a:r>
          </a:p>
          <a:p>
            <a:r>
              <a:rPr lang="en-US" sz="1300" dirty="0">
                <a:latin typeface="Segoe UI Variable Small" pitchFamily="2" charset="0"/>
              </a:rPr>
              <a:t>10:30-11:00 Visit to the Kyzyl Kala fortress (Red Fortress) I-IV-VII centuries AD. This is a defensive fortress, inscribed in the chain of </a:t>
            </a:r>
            <a:r>
              <a:rPr lang="en-US" sz="1300" dirty="0" err="1">
                <a:latin typeface="Segoe UI Variable Small" pitchFamily="2" charset="0"/>
              </a:rPr>
              <a:t>Khorezm</a:t>
            </a:r>
            <a:r>
              <a:rPr lang="en-US" sz="1300" dirty="0">
                <a:latin typeface="Segoe UI Variable Small" pitchFamily="2" charset="0"/>
              </a:rPr>
              <a:t> fortifications. Here, you can consider the architectural features and feel the greatness of ancient history.</a:t>
            </a:r>
          </a:p>
          <a:p>
            <a:r>
              <a:rPr lang="en-US" sz="1300" dirty="0">
                <a:latin typeface="Segoe UI Variable Small" pitchFamily="2" charset="0"/>
              </a:rPr>
              <a:t>11:15-12:00 Visit to the Toprak-Kala Palace ("Clay Fortress") of the I-IV century AD, which was the residence of the kings of ancient </a:t>
            </a:r>
            <a:r>
              <a:rPr lang="en-US" sz="1300" dirty="0" err="1">
                <a:latin typeface="Segoe UI Variable Small" pitchFamily="2" charset="0"/>
              </a:rPr>
              <a:t>Khorezm</a:t>
            </a:r>
            <a:r>
              <a:rPr lang="en-US" sz="1300" dirty="0">
                <a:latin typeface="Segoe UI Variable Small" pitchFamily="2" charset="0"/>
              </a:rPr>
              <a:t> in the ancient period. The preserved walls of Toprak Kala allow you to feel the most important events of centuries-old history.</a:t>
            </a:r>
          </a:p>
          <a:p>
            <a:r>
              <a:rPr lang="en-US" sz="1300" dirty="0">
                <a:latin typeface="Segoe UI Variable Small" pitchFamily="2" charset="0"/>
              </a:rPr>
              <a:t>12:30-13:30 Lunch at Lake </a:t>
            </a:r>
            <a:r>
              <a:rPr lang="en-US" sz="1300" dirty="0" err="1">
                <a:latin typeface="Segoe UI Variable Small" pitchFamily="2" charset="0"/>
              </a:rPr>
              <a:t>Akchakul</a:t>
            </a:r>
            <a:r>
              <a:rPr lang="en-US" sz="1300" dirty="0">
                <a:latin typeface="Segoe UI Variable Small" pitchFamily="2" charset="0"/>
              </a:rPr>
              <a:t>, where you will taste the taste of Karakalpak dishes.</a:t>
            </a:r>
          </a:p>
          <a:p>
            <a:r>
              <a:rPr lang="en-US" sz="1300" dirty="0">
                <a:latin typeface="Segoe UI Variable Small" pitchFamily="2" charset="0"/>
              </a:rPr>
              <a:t>14:30-15:00 Next visit to the fortress of </a:t>
            </a:r>
            <a:r>
              <a:rPr lang="en-US" sz="1300" dirty="0" err="1">
                <a:latin typeface="Segoe UI Variable Small" pitchFamily="2" charset="0"/>
              </a:rPr>
              <a:t>Jambas</a:t>
            </a:r>
            <a:r>
              <a:rPr lang="en-US" sz="1300" dirty="0">
                <a:latin typeface="Segoe UI Variable Small" pitchFamily="2" charset="0"/>
              </a:rPr>
              <a:t> Kala (IV- century BC and I century AD), which belongs to the </a:t>
            </a:r>
            <a:r>
              <a:rPr lang="en-US" sz="1300" dirty="0" err="1">
                <a:latin typeface="Segoe UI Variable Small" pitchFamily="2" charset="0"/>
              </a:rPr>
              <a:t>Kangyu</a:t>
            </a:r>
            <a:r>
              <a:rPr lang="en-US" sz="1300" dirty="0">
                <a:latin typeface="Segoe UI Variable Small" pitchFamily="2" charset="0"/>
              </a:rPr>
              <a:t> period. The walls of the fortress speak of the greatness and power of an ancient civilization.</a:t>
            </a:r>
          </a:p>
          <a:p>
            <a:r>
              <a:rPr lang="en-US" sz="1300" dirty="0">
                <a:latin typeface="Segoe UI Variable Small" pitchFamily="2" charset="0"/>
              </a:rPr>
              <a:t>16:00 Arrival at </a:t>
            </a:r>
            <a:r>
              <a:rPr lang="en-US" sz="1300" dirty="0" err="1">
                <a:latin typeface="Segoe UI Variable Small" pitchFamily="2" charset="0"/>
              </a:rPr>
              <a:t>Ayazkala</a:t>
            </a:r>
            <a:r>
              <a:rPr lang="en-US" sz="1300" dirty="0">
                <a:latin typeface="Segoe UI Variable Small" pitchFamily="2" charset="0"/>
              </a:rPr>
              <a:t> yurt camp. Here you have a chance to live one day as a nomad and experience the freedom of nomadic life.</a:t>
            </a:r>
          </a:p>
          <a:p>
            <a:r>
              <a:rPr lang="en-US" sz="1300" dirty="0">
                <a:latin typeface="Segoe UI Variable Small" pitchFamily="2" charset="0"/>
              </a:rPr>
              <a:t>19:00 Dinner in the style of national flavor. After dinner, you can plunge into the romance of watching the big stars in the sky.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7CFD99-AB9F-4C3C-9DC3-9682FC482C9A}"/>
              </a:ext>
            </a:extLst>
          </p:cNvPr>
          <p:cNvSpPr txBox="1"/>
          <p:nvPr/>
        </p:nvSpPr>
        <p:spPr>
          <a:xfrm>
            <a:off x="533713" y="6681767"/>
            <a:ext cx="6492240" cy="338554"/>
          </a:xfrm>
          <a:prstGeom prst="rect">
            <a:avLst/>
          </a:prstGeom>
          <a:solidFill>
            <a:srgbClr val="15527D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 Variable Small" pitchFamily="2" charset="0"/>
              </a:rPr>
              <a:t>Day 2: </a:t>
            </a:r>
            <a:r>
              <a:rPr lang="en-US" sz="1600" dirty="0" err="1">
                <a:solidFill>
                  <a:schemeClr val="bg1"/>
                </a:solidFill>
                <a:latin typeface="Segoe UI Variable Small" pitchFamily="2" charset="0"/>
              </a:rPr>
              <a:t>Zhampyk</a:t>
            </a:r>
            <a:r>
              <a:rPr lang="en-US" sz="1600" dirty="0">
                <a:solidFill>
                  <a:schemeClr val="bg1"/>
                </a:solidFill>
                <a:latin typeface="Segoe UI Variable Small" pitchFamily="2" charset="0"/>
              </a:rPr>
              <a:t>-kala – </a:t>
            </a:r>
            <a:r>
              <a:rPr lang="en-US" sz="1600" dirty="0" err="1">
                <a:solidFill>
                  <a:schemeClr val="bg1"/>
                </a:solidFill>
                <a:latin typeface="Segoe UI Variable Small" pitchFamily="2" charset="0"/>
              </a:rPr>
              <a:t>Shylpyk</a:t>
            </a:r>
            <a:r>
              <a:rPr lang="en-US" sz="1600" dirty="0">
                <a:solidFill>
                  <a:schemeClr val="bg1"/>
                </a:solidFill>
                <a:latin typeface="Segoe UI Variable Small" pitchFamily="2" charset="0"/>
              </a:rPr>
              <a:t> – Nukus</a:t>
            </a:r>
            <a:endParaRPr lang="ru-RU" sz="1600" dirty="0">
              <a:solidFill>
                <a:schemeClr val="bg1"/>
              </a:solidFill>
              <a:latin typeface="Segoe UI Variable Small" pitchFamily="2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0EBBD28-2420-4C66-AB22-2B1D50E98013}"/>
              </a:ext>
            </a:extLst>
          </p:cNvPr>
          <p:cNvCxnSpPr/>
          <p:nvPr/>
        </p:nvCxnSpPr>
        <p:spPr>
          <a:xfrm>
            <a:off x="0" y="97209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1F0AFEE-4321-4EFE-B6E7-E88B22840F7B}"/>
              </a:ext>
            </a:extLst>
          </p:cNvPr>
          <p:cNvSpPr/>
          <p:nvPr/>
        </p:nvSpPr>
        <p:spPr>
          <a:xfrm>
            <a:off x="533713" y="7222617"/>
            <a:ext cx="657351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Segoe UI Variable Small" pitchFamily="2" charset="0"/>
              </a:rPr>
              <a:t>07:00 Breakfast, filling you with energy for new discoveries.</a:t>
            </a:r>
          </a:p>
          <a:p>
            <a:r>
              <a:rPr lang="en-US" sz="1300" dirty="0">
                <a:latin typeface="Segoe UI Variable Small" pitchFamily="2" charset="0"/>
              </a:rPr>
              <a:t>08:30 Visit to the </a:t>
            </a:r>
            <a:r>
              <a:rPr lang="en-US" sz="1300" dirty="0" err="1">
                <a:latin typeface="Segoe UI Variable Small" pitchFamily="2" charset="0"/>
              </a:rPr>
              <a:t>Badai</a:t>
            </a:r>
            <a:r>
              <a:rPr lang="en-US" sz="1300" dirty="0">
                <a:latin typeface="Segoe UI Variable Small" pitchFamily="2" charset="0"/>
              </a:rPr>
              <a:t> </a:t>
            </a:r>
            <a:r>
              <a:rPr lang="en-US" sz="1300" dirty="0" err="1">
                <a:latin typeface="Segoe UI Variable Small" pitchFamily="2" charset="0"/>
              </a:rPr>
              <a:t>Tugai</a:t>
            </a:r>
            <a:r>
              <a:rPr lang="en-US" sz="1300" dirty="0">
                <a:latin typeface="Segoe UI Variable Small" pitchFamily="2" charset="0"/>
              </a:rPr>
              <a:t> National Reserve. In which Bukhara deer, saiga, foxes, etc. listed in the Red Book of Uzbekistan are bred.</a:t>
            </a:r>
          </a:p>
          <a:p>
            <a:r>
              <a:rPr lang="en-US" sz="1300" dirty="0">
                <a:latin typeface="Segoe UI Variable Small" pitchFamily="2" charset="0"/>
              </a:rPr>
              <a:t>10:00-11:30 Visit to the </a:t>
            </a:r>
            <a:r>
              <a:rPr lang="en-US" sz="1300" dirty="0" err="1">
                <a:latin typeface="Segoe UI Variable Small" pitchFamily="2" charset="0"/>
              </a:rPr>
              <a:t>Dzhampyk</a:t>
            </a:r>
            <a:r>
              <a:rPr lang="en-US" sz="1300" dirty="0">
                <a:latin typeface="Segoe UI Variable Small" pitchFamily="2" charset="0"/>
              </a:rPr>
              <a:t> Kala fortress (IV-I centuries BC, X-XII centuries AD), where you can capture the fortress on camera against the background of a delightful landscape. </a:t>
            </a:r>
          </a:p>
          <a:p>
            <a:r>
              <a:rPr lang="en-US" sz="1300" dirty="0">
                <a:latin typeface="Segoe UI Variable Small" pitchFamily="2" charset="0"/>
              </a:rPr>
              <a:t>12:30-13:00 Transfer to </a:t>
            </a:r>
            <a:r>
              <a:rPr lang="en-US" sz="1300" dirty="0" err="1">
                <a:latin typeface="Segoe UI Variable Small" pitchFamily="2" charset="0"/>
              </a:rPr>
              <a:t>Chylpyk</a:t>
            </a:r>
            <a:r>
              <a:rPr lang="en-US" sz="1300" dirty="0">
                <a:latin typeface="Segoe UI Variable Small" pitchFamily="2" charset="0"/>
              </a:rPr>
              <a:t> (1st century AD), where you will get acquainted with the history of Zoroastrian culture. The </a:t>
            </a:r>
            <a:r>
              <a:rPr lang="en-US" sz="1300" dirty="0" err="1">
                <a:latin typeface="Segoe UI Variable Small" pitchFamily="2" charset="0"/>
              </a:rPr>
              <a:t>Dahma</a:t>
            </a:r>
            <a:r>
              <a:rPr lang="en-US" sz="1300" dirty="0">
                <a:latin typeface="Segoe UI Variable Small" pitchFamily="2" charset="0"/>
              </a:rPr>
              <a:t> "Tower of Silence" rises in front of the eye and the landscape opens onto the Amu Darya River. This place immerses everyone in the imagination of rituals and mysticism.</a:t>
            </a:r>
          </a:p>
          <a:p>
            <a:r>
              <a:rPr lang="en-US" sz="1300" dirty="0">
                <a:latin typeface="Segoe UI Variable Small" pitchFamily="2" charset="0"/>
              </a:rPr>
              <a:t>14:00-15:00 Lunch in the city of Nukus.</a:t>
            </a:r>
          </a:p>
          <a:p>
            <a:r>
              <a:rPr lang="en-US" sz="1300" dirty="0">
                <a:latin typeface="Segoe UI Variable Small" pitchFamily="2" charset="0"/>
              </a:rPr>
              <a:t>15:00-18:00 Visit to the </a:t>
            </a:r>
            <a:r>
              <a:rPr lang="en-US" sz="1300" dirty="0" err="1">
                <a:latin typeface="Segoe UI Variable Small" pitchFamily="2" charset="0"/>
              </a:rPr>
              <a:t>I.V.Savitsky</a:t>
            </a:r>
            <a:r>
              <a:rPr lang="en-US" sz="1300" dirty="0">
                <a:latin typeface="Segoe UI Variable Small" pitchFamily="2" charset="0"/>
              </a:rPr>
              <a:t> Karakalpak State Museum of Art, which has a magnificent collection of the Russian avant-garde of the 1920s and 1930s.</a:t>
            </a:r>
          </a:p>
          <a:p>
            <a:r>
              <a:rPr lang="en-US" sz="1300" dirty="0">
                <a:latin typeface="Segoe UI Variable Small" pitchFamily="2" charset="0"/>
              </a:rPr>
              <a:t>18:30 Accommodation in a cozy hotel. Completion of the program.</a:t>
            </a:r>
          </a:p>
        </p:txBody>
      </p:sp>
    </p:spTree>
    <p:extLst>
      <p:ext uri="{BB962C8B-B14F-4D97-AF65-F5344CB8AC3E}">
        <p14:creationId xmlns:p14="http://schemas.microsoft.com/office/powerpoint/2010/main" val="181526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AA0D2B-2CB0-4153-ABF4-B7CCD3C39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44" y="6917130"/>
            <a:ext cx="3831531" cy="25543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E1D3E31-1165-4BB3-BDBF-43FFDAE28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21" y="1444279"/>
            <a:ext cx="4324554" cy="28830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E9951F5-40BD-4FBF-8FA6-562C5D657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776"/>
            <a:ext cx="3405805" cy="255435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14C0DA8-FD99-4F3E-BAEF-A196CE1B6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" y="6939172"/>
            <a:ext cx="3728714" cy="25543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FC7737A-79E5-422A-BF3A-FCF2A8B845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77" y="4340733"/>
            <a:ext cx="4408298" cy="25763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FF045C2-E986-427A-891E-D9D67384A6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209590"/>
            <a:ext cx="1763486" cy="597086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37DA60D-1E62-4EF5-9FC7-CCA4CD8AC505}"/>
              </a:ext>
            </a:extLst>
          </p:cNvPr>
          <p:cNvCxnSpPr/>
          <p:nvPr/>
        </p:nvCxnSpPr>
        <p:spPr>
          <a:xfrm>
            <a:off x="0" y="97209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19CD846-D6FA-4FEB-BB50-F58CFF666C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279"/>
            <a:ext cx="3856787" cy="28925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07B259-2AF0-403F-9311-3F91B2D9CBEF}"/>
              </a:ext>
            </a:extLst>
          </p:cNvPr>
          <p:cNvSpPr txBox="1"/>
          <p:nvPr/>
        </p:nvSpPr>
        <p:spPr>
          <a:xfrm>
            <a:off x="2917481" y="10040183"/>
            <a:ext cx="273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65582"/>
                </a:solidFill>
              </a:rPr>
              <a:t>www.besqala.com</a:t>
            </a:r>
            <a:endParaRPr lang="ru-RU" dirty="0">
              <a:solidFill>
                <a:srgbClr val="165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4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42971E-0282-4B84-AAED-53F91F0C9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209590"/>
            <a:ext cx="1763486" cy="597086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16D0E66-2295-4022-9DDE-ED7B7DEDCA52}"/>
              </a:ext>
            </a:extLst>
          </p:cNvPr>
          <p:cNvCxnSpPr/>
          <p:nvPr/>
        </p:nvCxnSpPr>
        <p:spPr>
          <a:xfrm>
            <a:off x="0" y="97209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ABA39B-D910-439E-BEBF-222880A8E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61457"/>
            <a:ext cx="3897804" cy="26488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F87F8E8-97FC-404B-90F7-320A2F0DD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804" y="7181540"/>
            <a:ext cx="3660775" cy="262878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1CF4061-4E7E-4061-A830-A964E42D66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557" y="4507508"/>
            <a:ext cx="3973300" cy="267403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9EC7962-6022-48BE-89F8-2B787B4C64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1670042"/>
            <a:ext cx="3660775" cy="283746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4BF199A-6C8F-4AB0-8ABA-80EC2AD9D1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0041"/>
            <a:ext cx="3898900" cy="28374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9095739-B323-463A-B5BB-0C71AF842A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" y="4512593"/>
            <a:ext cx="3898900" cy="264886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7A8B063-D6CC-4CC1-A0F2-BE1F42500EA7}"/>
              </a:ext>
            </a:extLst>
          </p:cNvPr>
          <p:cNvSpPr txBox="1"/>
          <p:nvPr/>
        </p:nvSpPr>
        <p:spPr>
          <a:xfrm>
            <a:off x="2917481" y="10040183"/>
            <a:ext cx="273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65582"/>
                </a:solidFill>
              </a:rPr>
              <a:t>www.besqala.com</a:t>
            </a:r>
            <a:endParaRPr lang="ru-RU" dirty="0">
              <a:solidFill>
                <a:srgbClr val="165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62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</TotalTime>
  <Words>481</Words>
  <Application>Microsoft Office PowerPoint</Application>
  <PresentationFormat>Произвольный</PresentationFormat>
  <Paragraphs>36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HelveticaLTPro-Bold</vt:lpstr>
      <vt:lpstr>Segoe UI Variable Small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aymurzaevmurzabek@gmail.com</dc:creator>
  <cp:lastModifiedBy>Мырзабек Аймурзаев</cp:lastModifiedBy>
  <cp:revision>26</cp:revision>
  <dcterms:created xsi:type="dcterms:W3CDTF">2023-11-24T09:24:12Z</dcterms:created>
  <dcterms:modified xsi:type="dcterms:W3CDTF">2024-01-27T11:08:45Z</dcterms:modified>
</cp:coreProperties>
</file>